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1" r:id="rId3"/>
    <p:sldId id="281" r:id="rId4"/>
    <p:sldId id="264" r:id="rId5"/>
    <p:sldId id="265" r:id="rId6"/>
    <p:sldId id="266" r:id="rId7"/>
    <p:sldId id="258" r:id="rId8"/>
    <p:sldId id="292" r:id="rId9"/>
    <p:sldId id="283" r:id="rId10"/>
    <p:sldId id="289" r:id="rId11"/>
    <p:sldId id="285" r:id="rId12"/>
    <p:sldId id="286" r:id="rId13"/>
    <p:sldId id="273" r:id="rId14"/>
    <p:sldId id="260" r:id="rId15"/>
    <p:sldId id="291" r:id="rId16"/>
    <p:sldId id="294" r:id="rId17"/>
    <p:sldId id="263" r:id="rId18"/>
    <p:sldId id="282" r:id="rId19"/>
    <p:sldId id="267" r:id="rId20"/>
    <p:sldId id="269" r:id="rId21"/>
    <p:sldId id="270" r:id="rId22"/>
    <p:sldId id="272" r:id="rId23"/>
    <p:sldId id="274" r:id="rId24"/>
    <p:sldId id="268" r:id="rId25"/>
    <p:sldId id="275" r:id="rId26"/>
    <p:sldId id="276" r:id="rId27"/>
    <p:sldId id="277" r:id="rId28"/>
    <p:sldId id="278" r:id="rId29"/>
    <p:sldId id="297" r:id="rId30"/>
    <p:sldId id="28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51">
          <p15:clr>
            <a:srgbClr val="A4A3A4"/>
          </p15:clr>
        </p15:guide>
        <p15:guide id="4" orient="horz" pos="3458">
          <p15:clr>
            <a:srgbClr val="A4A3A4"/>
          </p15:clr>
        </p15:guide>
        <p15:guide id="5" orient="horz" pos="4090">
          <p15:clr>
            <a:srgbClr val="A4A3A4"/>
          </p15:clr>
        </p15:guide>
        <p15:guide id="6" pos="5508">
          <p15:clr>
            <a:srgbClr val="A4A3A4"/>
          </p15:clr>
        </p15:guide>
        <p15:guide id="7" pos="503">
          <p15:clr>
            <a:srgbClr val="A4A3A4"/>
          </p15:clr>
        </p15:guide>
        <p15:guide id="8" pos="2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34" autoAdjust="0"/>
    <p:restoredTop sz="97072" autoAdjust="0"/>
  </p:normalViewPr>
  <p:slideViewPr>
    <p:cSldViewPr snapToGrid="0" snapToObjects="1">
      <p:cViewPr>
        <p:scale>
          <a:sx n="160" d="100"/>
          <a:sy n="160" d="100"/>
        </p:scale>
        <p:origin x="1456" y="-80"/>
      </p:cViewPr>
      <p:guideLst>
        <p:guide orient="horz" pos="2160"/>
        <p:guide pos="2880"/>
        <p:guide orient="horz" pos="251"/>
        <p:guide orient="horz" pos="3458"/>
        <p:guide orient="horz" pos="4090"/>
        <p:guide pos="5508"/>
        <p:guide pos="503"/>
        <p:guide pos="252"/>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6DDE8B-EF77-2148-AF98-CC942717482D}" type="datetimeFigureOut">
              <a:rPr lang="en-US" smtClean="0"/>
              <a:pPr/>
              <a:t>9/10/24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0CCA47-868A-DA4F-993F-48BCE054D29A}" type="slidenum">
              <a:rPr lang="en-US" smtClean="0"/>
              <a:pPr/>
              <a:t>‹#›</a:t>
            </a:fld>
            <a:endParaRPr lang="en-US" dirty="0"/>
          </a:p>
        </p:txBody>
      </p:sp>
    </p:spTree>
    <p:extLst>
      <p:ext uri="{BB962C8B-B14F-4D97-AF65-F5344CB8AC3E}">
        <p14:creationId xmlns:p14="http://schemas.microsoft.com/office/powerpoint/2010/main" val="8569808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Diversity and geographical</a:t>
            </a:r>
            <a:r>
              <a:rPr lang="en-US" baseline="0" dirty="0"/>
              <a:t> differences add to the assortment of Cap Classiques.</a:t>
            </a:r>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10</a:t>
            </a:fld>
            <a:endParaRPr lang="en-US" dirty="0"/>
          </a:p>
        </p:txBody>
      </p:sp>
    </p:spTree>
    <p:extLst>
      <p:ext uri="{BB962C8B-B14F-4D97-AF65-F5344CB8AC3E}">
        <p14:creationId xmlns:p14="http://schemas.microsoft.com/office/powerpoint/2010/main" val="2357822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There are quality standards that all producers adhere to voluntarily, apart from the minimum time on the lees (12 months) and the bars of pressure, which are mandatory in order to use the term Cap Classique on the label.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14</a:t>
            </a:fld>
            <a:endParaRPr lang="en-US" dirty="0"/>
          </a:p>
        </p:txBody>
      </p:sp>
    </p:spTree>
    <p:extLst>
      <p:ext uri="{BB962C8B-B14F-4D97-AF65-F5344CB8AC3E}">
        <p14:creationId xmlns:p14="http://schemas.microsoft.com/office/powerpoint/2010/main" val="144787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Predominantly Chardonnay and Pinot Noir, both natives of Burgundy in France, are used for Cap Classique.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15</a:t>
            </a:fld>
            <a:endParaRPr lang="en-US" dirty="0"/>
          </a:p>
        </p:txBody>
      </p:sp>
    </p:spTree>
    <p:extLst>
      <p:ext uri="{BB962C8B-B14F-4D97-AF65-F5344CB8AC3E}">
        <p14:creationId xmlns:p14="http://schemas.microsoft.com/office/powerpoint/2010/main" val="160376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Pinot Meunier, also traditionally used in Champagne, is also used in Cap Classique. A member of the Pinot family, it is more productive than its sibling Pinot Noir, and the resultant base wines are fruity and aromatic.</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16</a:t>
            </a:fld>
            <a:endParaRPr lang="en-US" dirty="0"/>
          </a:p>
        </p:txBody>
      </p:sp>
    </p:spTree>
    <p:extLst>
      <p:ext uri="{BB962C8B-B14F-4D97-AF65-F5344CB8AC3E}">
        <p14:creationId xmlns:p14="http://schemas.microsoft.com/office/powerpoint/2010/main" val="1603766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Various other grape varieties are also used in the production of Cap Classique, from Chenin Blanc to Sauvignon Blanc</a:t>
            </a:r>
            <a:r>
              <a:rPr lang="en-ZA" sz="1200" kern="1200" dirty="0">
                <a:solidFill>
                  <a:srgbClr val="FF0000"/>
                </a:solidFill>
                <a:effectLst/>
                <a:latin typeface="+mn-lt"/>
                <a:ea typeface="+mn-ea"/>
                <a:cs typeface="+mn-cs"/>
              </a:rPr>
              <a:t>,</a:t>
            </a:r>
            <a:r>
              <a:rPr lang="en-ZA" sz="1200" kern="1200" dirty="0">
                <a:solidFill>
                  <a:schemeClr val="tx1"/>
                </a:solidFill>
                <a:effectLst/>
                <a:latin typeface="+mn-lt"/>
                <a:ea typeface="+mn-ea"/>
                <a:cs typeface="+mn-cs"/>
              </a:rPr>
              <a:t> and even Pinotage and Shiraz!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17</a:t>
            </a:fld>
            <a:endParaRPr lang="en-US" dirty="0"/>
          </a:p>
        </p:txBody>
      </p:sp>
    </p:spTree>
    <p:extLst>
      <p:ext uri="{BB962C8B-B14F-4D97-AF65-F5344CB8AC3E}">
        <p14:creationId xmlns:p14="http://schemas.microsoft.com/office/powerpoint/2010/main" val="2102942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Today, South African Cap Classiques have achieved international accolades and recognition. They have also been selected to toast some defining moment in history. For example, Graham Beck Brut was selected for the inauguration of the country’s first democratically elected president, Nelson Mandela, in 1994 and when Barack Obama was declared nominee of the Democratic Party for the 2008 US presidential election.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18</a:t>
            </a:fld>
            <a:endParaRPr lang="en-US" dirty="0"/>
          </a:p>
        </p:txBody>
      </p:sp>
    </p:spTree>
    <p:extLst>
      <p:ext uri="{BB962C8B-B14F-4D97-AF65-F5344CB8AC3E}">
        <p14:creationId xmlns:p14="http://schemas.microsoft.com/office/powerpoint/2010/main" val="4105332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a:t>
            </a:r>
            <a:r>
              <a:rPr lang="en-US" sz="1200" kern="1200" dirty="0">
                <a:solidFill>
                  <a:schemeClr val="tx1"/>
                </a:solidFill>
                <a:effectLst/>
                <a:latin typeface="+mn-lt"/>
                <a:ea typeface="+mn-ea"/>
                <a:cs typeface="+mn-cs"/>
              </a:rPr>
              <a:t>Rosés </a:t>
            </a:r>
            <a:r>
              <a:rPr lang="en-ZA" sz="1200" kern="1200" dirty="0">
                <a:solidFill>
                  <a:schemeClr val="tx1"/>
                </a:solidFill>
                <a:effectLst/>
                <a:latin typeface="+mn-lt"/>
                <a:ea typeface="+mn-ea"/>
                <a:cs typeface="+mn-cs"/>
              </a:rPr>
              <a:t>can be made from a classic combination of Pinot Noir and Chardonnay, sometimes co-pressed or co-fermented, or a number of red-grape varieties, from the traditional Pinot Noir and Pinot Meunier to proudly South African Pinotage. Skin contact and the addition of red wine is permissible.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19</a:t>
            </a:fld>
            <a:endParaRPr lang="en-US" dirty="0"/>
          </a:p>
        </p:txBody>
      </p:sp>
    </p:spTree>
    <p:extLst>
      <p:ext uri="{BB962C8B-B14F-4D97-AF65-F5344CB8AC3E}">
        <p14:creationId xmlns:p14="http://schemas.microsoft.com/office/powerpoint/2010/main" val="2374009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Whole bunch pressing is at the heart of the winemaking process, with only the first pressing (cuvée quality juice) usually used to make the various base wines destined to be called Cap Classique.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20</a:t>
            </a:fld>
            <a:endParaRPr lang="en-US" dirty="0"/>
          </a:p>
        </p:txBody>
      </p:sp>
    </p:spTree>
    <p:extLst>
      <p:ext uri="{BB962C8B-B14F-4D97-AF65-F5344CB8AC3E}">
        <p14:creationId xmlns:p14="http://schemas.microsoft.com/office/powerpoint/2010/main" val="1879930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Individual base wines and blends are tasted annually to ensure that the final wine is of a high quality. Lees contact time is a differentiator</a:t>
            </a:r>
            <a:r>
              <a:rPr lang="en-ZA" sz="1200" kern="1200" dirty="0">
                <a:solidFill>
                  <a:srgbClr val="FF0000"/>
                </a:solidFill>
                <a:effectLst/>
                <a:latin typeface="+mn-lt"/>
                <a:ea typeface="+mn-ea"/>
                <a:cs typeface="+mn-cs"/>
              </a:rPr>
              <a:t>.</a:t>
            </a:r>
            <a:endParaRPr lang="en-GB" sz="1200" kern="1200" dirty="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21</a:t>
            </a:fld>
            <a:endParaRPr lang="en-US" dirty="0"/>
          </a:p>
        </p:txBody>
      </p:sp>
    </p:spTree>
    <p:extLst>
      <p:ext uri="{BB962C8B-B14F-4D97-AF65-F5344CB8AC3E}">
        <p14:creationId xmlns:p14="http://schemas.microsoft.com/office/powerpoint/2010/main" val="301203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After riddling and disgorging, Cap Classique wines are left to mature on the cork for some time, to ensure integration and balance. This is done either by hand in pupitre or by automatic gyro-pallets.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22</a:t>
            </a:fld>
            <a:endParaRPr lang="en-US" dirty="0"/>
          </a:p>
        </p:txBody>
      </p:sp>
    </p:spTree>
    <p:extLst>
      <p:ext uri="{BB962C8B-B14F-4D97-AF65-F5344CB8AC3E}">
        <p14:creationId xmlns:p14="http://schemas.microsoft.com/office/powerpoint/2010/main" val="157005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an agreement with France, South Africa has never had any reference to Champagne and the term Méthode Champenoise, which describes the sparkling wines produced in the Champagne area, has no longer been used since 1992. Instead, we have our own unique term to outline the production method: Cap Classique. We follow the exact same process – on</a:t>
            </a:r>
            <a:r>
              <a:rPr lang="en-ZA" sz="1200" kern="1200" dirty="0">
                <a:solidFill>
                  <a:schemeClr val="tx1"/>
                </a:solidFill>
                <a:effectLst/>
                <a:latin typeface="+mn-lt"/>
                <a:ea typeface="+mn-ea"/>
                <a:cs typeface="+mn-cs"/>
              </a:rPr>
              <a:t>ce the base wine has been bottled, the bottles ferment and mature horizontally in cool, dark cellars for a minimum of 12 months. There are some producers who ensure much longer yeast contact time, depending on the style and vintage.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a:t>
            </a:fld>
            <a:endParaRPr lang="en-US" dirty="0"/>
          </a:p>
        </p:txBody>
      </p:sp>
    </p:spTree>
    <p:extLst>
      <p:ext uri="{BB962C8B-B14F-4D97-AF65-F5344CB8AC3E}">
        <p14:creationId xmlns:p14="http://schemas.microsoft.com/office/powerpoint/2010/main" val="1232172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typically displays pure, clean fruit, while producers on occasion struggle to achieve very great complexity. Cap Classique has, however, become a major category only recently and there is every expectation that the wines will become finer and more intricate as producers gain more experience in bubbly production.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23</a:t>
            </a:fld>
            <a:endParaRPr lang="en-US" dirty="0"/>
          </a:p>
        </p:txBody>
      </p:sp>
    </p:spTree>
    <p:extLst>
      <p:ext uri="{BB962C8B-B14F-4D97-AF65-F5344CB8AC3E}">
        <p14:creationId xmlns:p14="http://schemas.microsoft.com/office/powerpoint/2010/main" val="104383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Grapes are selected from a diversity of regions in the Cape, resulting in highly individual styles. Cap Classique producers are concentrated mainly in Constantia, Franschhoek, which has its own Cap Classique Route, Robertson and Stellenbosch. Wine tourism has become an integral part of the wine offerings at the various producers.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24</a:t>
            </a:fld>
            <a:endParaRPr lang="en-US" dirty="0"/>
          </a:p>
        </p:txBody>
      </p:sp>
    </p:spTree>
    <p:extLst>
      <p:ext uri="{BB962C8B-B14F-4D97-AF65-F5344CB8AC3E}">
        <p14:creationId xmlns:p14="http://schemas.microsoft.com/office/powerpoint/2010/main" val="3292028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Flavour profiles range from fresh green apple and citrus hints to almond biscotti and yeasty brioche. Pink-hued Cap Classique Rosés often display red berry characteristics.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25</a:t>
            </a:fld>
            <a:endParaRPr lang="en-US" dirty="0"/>
          </a:p>
        </p:txBody>
      </p:sp>
    </p:spTree>
    <p:extLst>
      <p:ext uri="{BB962C8B-B14F-4D97-AF65-F5344CB8AC3E}">
        <p14:creationId xmlns:p14="http://schemas.microsoft.com/office/powerpoint/2010/main" val="2606643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is a natural fit for oysters and as an aperitif with canapés. It also pairs well with fish dishes like sole or salmon with a creamy or buttery sauce and shellfish.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26</a:t>
            </a:fld>
            <a:endParaRPr lang="en-US" dirty="0"/>
          </a:p>
        </p:txBody>
      </p:sp>
    </p:spTree>
    <p:extLst>
      <p:ext uri="{BB962C8B-B14F-4D97-AF65-F5344CB8AC3E}">
        <p14:creationId xmlns:p14="http://schemas.microsoft.com/office/powerpoint/2010/main" val="3391463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can also be partnered with dessert, as well as nougat or handmade Turkish delight.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27</a:t>
            </a:fld>
            <a:endParaRPr lang="en-US" dirty="0"/>
          </a:p>
        </p:txBody>
      </p:sp>
    </p:spTree>
    <p:extLst>
      <p:ext uri="{BB962C8B-B14F-4D97-AF65-F5344CB8AC3E}">
        <p14:creationId xmlns:p14="http://schemas.microsoft.com/office/powerpoint/2010/main" val="396647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Cap Classique is a great palate cleanser between tasting wines and it refreshes the mouth after eating strong-flavoured foods. It is also perfect for celebrating a special occasion and a great way to end an evening.</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28</a:t>
            </a:fld>
            <a:endParaRPr lang="en-US" dirty="0"/>
          </a:p>
        </p:txBody>
      </p:sp>
    </p:spTree>
    <p:extLst>
      <p:ext uri="{BB962C8B-B14F-4D97-AF65-F5344CB8AC3E}">
        <p14:creationId xmlns:p14="http://schemas.microsoft.com/office/powerpoint/2010/main" val="2639275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Approximately 11 million bottles of Cap Classique are produced annually across 32 geographical areas with Stellenbosch, Paarl and Robertson being the </a:t>
            </a:r>
            <a:r>
              <a:rPr lang="en-ZA" sz="1200" kern="1200">
                <a:solidFill>
                  <a:schemeClr val="tx1"/>
                </a:solidFill>
                <a:effectLst/>
                <a:latin typeface="+mn-lt"/>
                <a:ea typeface="+mn-ea"/>
                <a:cs typeface="+mn-cs"/>
              </a:rPr>
              <a:t>three most prominent </a:t>
            </a:r>
            <a:r>
              <a:rPr lang="en-ZA" sz="1200" kern="1200" dirty="0">
                <a:solidFill>
                  <a:schemeClr val="tx1"/>
                </a:solidFill>
                <a:effectLst/>
                <a:latin typeface="+mn-lt"/>
                <a:ea typeface="+mn-ea"/>
                <a:cs typeface="+mn-cs"/>
              </a:rPr>
              <a:t>areas.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3</a:t>
            </a:fld>
            <a:endParaRPr lang="en-US" dirty="0"/>
          </a:p>
        </p:txBody>
      </p:sp>
    </p:spTree>
    <p:extLst>
      <p:ext uri="{BB962C8B-B14F-4D97-AF65-F5344CB8AC3E}">
        <p14:creationId xmlns:p14="http://schemas.microsoft.com/office/powerpoint/2010/main" val="378168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In 1971, the first bottle-fermented sparkling wine in South Africa was produced by Frans Malan of Simonsig and called Kaapse Vonkel (Cape Sparkle). The maiden vintage was made mainly from Chenin Blanc.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4</a:t>
            </a:fld>
            <a:endParaRPr lang="en-US" dirty="0"/>
          </a:p>
        </p:txBody>
      </p:sp>
    </p:spTree>
    <p:extLst>
      <p:ext uri="{BB962C8B-B14F-4D97-AF65-F5344CB8AC3E}">
        <p14:creationId xmlns:p14="http://schemas.microsoft.com/office/powerpoint/2010/main" val="123631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The first commercial amount of Pinot Meunier in the Cape was planted by his son Johan Malan at Simonsig.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5</a:t>
            </a:fld>
            <a:endParaRPr lang="en-US" dirty="0"/>
          </a:p>
        </p:txBody>
      </p:sp>
    </p:spTree>
    <p:extLst>
      <p:ext uri="{BB962C8B-B14F-4D97-AF65-F5344CB8AC3E}">
        <p14:creationId xmlns:p14="http://schemas.microsoft.com/office/powerpoint/2010/main" val="1701977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Kaapse Vonkel later became the first Cap Classique in the winelands to contain all three of the classic varieties that are used in Champagne. Today</a:t>
            </a:r>
            <a:r>
              <a:rPr lang="en-ZA" sz="1200" kern="1200" dirty="0">
                <a:solidFill>
                  <a:srgbClr val="FF0000"/>
                </a:solidFill>
                <a:effectLst/>
                <a:latin typeface="+mn-lt"/>
                <a:ea typeface="+mn-ea"/>
                <a:cs typeface="+mn-cs"/>
              </a:rPr>
              <a:t>,</a:t>
            </a:r>
            <a:r>
              <a:rPr lang="en-ZA" sz="1200" kern="1200" dirty="0">
                <a:solidFill>
                  <a:schemeClr val="tx1"/>
                </a:solidFill>
                <a:effectLst/>
                <a:latin typeface="+mn-lt"/>
                <a:ea typeface="+mn-ea"/>
                <a:cs typeface="+mn-cs"/>
              </a:rPr>
              <a:t> there are more of these examples in the market.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6</a:t>
            </a:fld>
            <a:endParaRPr lang="en-US" dirty="0"/>
          </a:p>
        </p:txBody>
      </p:sp>
    </p:spTree>
    <p:extLst>
      <p:ext uri="{BB962C8B-B14F-4D97-AF65-F5344CB8AC3E}">
        <p14:creationId xmlns:p14="http://schemas.microsoft.com/office/powerpoint/2010/main" val="83293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Originally, 14 like-minded producers got together to establish the Cap Classique Producers Association (</a:t>
            </a:r>
            <a:r>
              <a:rPr lang="en-US" sz="1200" kern="1200" dirty="0">
                <a:solidFill>
                  <a:schemeClr val="tx1"/>
                </a:solidFill>
                <a:effectLst/>
                <a:latin typeface="+mn-lt"/>
                <a:ea typeface="+mn-ea"/>
                <a:cs typeface="+mn-cs"/>
              </a:rPr>
              <a:t>CCPA) in 1992. The association currently has over 100 active members. </a:t>
            </a:r>
            <a:r>
              <a:rPr lang="en-ZA" sz="1200" kern="1200" dirty="0">
                <a:solidFill>
                  <a:schemeClr val="tx1"/>
                </a:solidFill>
                <a:effectLst/>
                <a:latin typeface="+mn-lt"/>
                <a:ea typeface="+mn-ea"/>
                <a:cs typeface="+mn-cs"/>
              </a:rPr>
              <a:t>Not all Cap Classique is made by its members and the CCPA strives to get support and buy-in from all. </a:t>
            </a:r>
            <a:r>
              <a:rPr lang="en-US" sz="1200" kern="1200" dirty="0">
                <a:solidFill>
                  <a:schemeClr val="tx1"/>
                </a:solidFill>
                <a:effectLst/>
                <a:latin typeface="+mn-lt"/>
                <a:ea typeface="+mn-ea"/>
                <a:cs typeface="+mn-cs"/>
              </a:rPr>
              <a:t>Their vision is to promote South Africa’s premium Cap Classique wines, as well as the common interests of the producers. </a:t>
            </a:r>
            <a:r>
              <a:rPr lang="en-ZA" sz="1200" kern="1200" dirty="0">
                <a:solidFill>
                  <a:schemeClr val="tx1"/>
                </a:solidFill>
                <a:effectLst/>
                <a:latin typeface="+mn-lt"/>
                <a:ea typeface="+mn-ea"/>
                <a:cs typeface="+mn-cs"/>
              </a:rPr>
              <a:t>Today, the CCPA members are responsible </a:t>
            </a:r>
            <a:r>
              <a:rPr lang="en-ZA" sz="1200" kern="1200">
                <a:solidFill>
                  <a:schemeClr val="tx1"/>
                </a:solidFill>
                <a:effectLst/>
                <a:latin typeface="+mn-lt"/>
                <a:ea typeface="+mn-ea"/>
                <a:cs typeface="+mn-cs"/>
              </a:rPr>
              <a:t>for 90</a:t>
            </a:r>
            <a:r>
              <a:rPr lang="en-ZA" sz="1200" kern="1200" dirty="0">
                <a:solidFill>
                  <a:schemeClr val="tx1"/>
                </a:solidFill>
                <a:effectLst/>
                <a:latin typeface="+mn-lt"/>
                <a:ea typeface="+mn-ea"/>
                <a:cs typeface="+mn-cs"/>
              </a:rPr>
              <a:t>% of all Cap Classique produced in South Africa. </a:t>
            </a:r>
            <a:r>
              <a:rPr lang="en-US" sz="1200" kern="1200" dirty="0">
                <a:solidFill>
                  <a:schemeClr val="tx1"/>
                </a:solidFill>
                <a:effectLst/>
                <a:latin typeface="+mn-lt"/>
                <a:ea typeface="+mn-ea"/>
                <a:cs typeface="+mn-cs"/>
              </a:rPr>
              <a:t>Visit www.capclassique.co.za for more information.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7</a:t>
            </a:fld>
            <a:endParaRPr lang="en-US" dirty="0"/>
          </a:p>
        </p:txBody>
      </p:sp>
    </p:spTree>
    <p:extLst>
      <p:ext uri="{BB962C8B-B14F-4D97-AF65-F5344CB8AC3E}">
        <p14:creationId xmlns:p14="http://schemas.microsoft.com/office/powerpoint/2010/main" val="373912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solidFill>
                <a:schemeClr val="accent2"/>
              </a:solidFill>
            </a:endParaRPr>
          </a:p>
        </p:txBody>
      </p:sp>
      <p:sp>
        <p:nvSpPr>
          <p:cNvPr id="4" name="Slide Number Placeholder 3"/>
          <p:cNvSpPr>
            <a:spLocks noGrp="1"/>
          </p:cNvSpPr>
          <p:nvPr>
            <p:ph type="sldNum" sz="quarter" idx="10"/>
          </p:nvPr>
        </p:nvSpPr>
        <p:spPr/>
        <p:txBody>
          <a:bodyPr/>
          <a:lstStyle/>
          <a:p>
            <a:fld id="{D70CCA47-868A-DA4F-993F-48BCE054D29A}" type="slidenum">
              <a:rPr lang="en-US" smtClean="0"/>
              <a:pPr/>
              <a:t>8</a:t>
            </a:fld>
            <a:endParaRPr lang="en-US" dirty="0"/>
          </a:p>
        </p:txBody>
      </p:sp>
    </p:spTree>
    <p:extLst>
      <p:ext uri="{BB962C8B-B14F-4D97-AF65-F5344CB8AC3E}">
        <p14:creationId xmlns:p14="http://schemas.microsoft.com/office/powerpoint/2010/main" val="128343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D70CCA47-868A-DA4F-993F-48BCE054D29A}" type="slidenum">
              <a:rPr lang="en-US" smtClean="0"/>
              <a:pPr/>
              <a:t>9</a:t>
            </a:fld>
            <a:endParaRPr lang="en-US" dirty="0"/>
          </a:p>
        </p:txBody>
      </p:sp>
    </p:spTree>
    <p:extLst>
      <p:ext uri="{BB962C8B-B14F-4D97-AF65-F5344CB8AC3E}">
        <p14:creationId xmlns:p14="http://schemas.microsoft.com/office/powerpoint/2010/main" val="250623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0269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087728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31394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2635497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430041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4003708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7126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54433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25234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441267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FA1F287-D098-AC4B-978E-37CC7A51D9E9}" type="datetimeFigureOut">
              <a:rPr lang="en-US" smtClean="0"/>
              <a:pPr/>
              <a:t>9/10/24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382998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1F287-D098-AC4B-978E-37CC7A51D9E9}" type="datetimeFigureOut">
              <a:rPr lang="en-US" smtClean="0"/>
              <a:pPr/>
              <a:t>9/10/24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E133E-BAA5-CD42-90D3-C6FCE9F16605}" type="slidenum">
              <a:rPr lang="en-US" smtClean="0"/>
              <a:pPr/>
              <a:t>‹#›</a:t>
            </a:fld>
            <a:endParaRPr lang="en-US" dirty="0"/>
          </a:p>
        </p:txBody>
      </p:sp>
    </p:spTree>
    <p:extLst>
      <p:ext uri="{BB962C8B-B14F-4D97-AF65-F5344CB8AC3E}">
        <p14:creationId xmlns:p14="http://schemas.microsoft.com/office/powerpoint/2010/main" val="1525399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0035" y="19880"/>
            <a:ext cx="6857285" cy="5142964"/>
          </a:xfrm>
          <a:prstGeom prst="rect">
            <a:avLst/>
          </a:prstGeom>
        </p:spPr>
      </p:pic>
      <p:sp>
        <p:nvSpPr>
          <p:cNvPr id="4" name="TextBox 3"/>
          <p:cNvSpPr txBox="1"/>
          <p:nvPr/>
        </p:nvSpPr>
        <p:spPr>
          <a:xfrm>
            <a:off x="0" y="4527604"/>
            <a:ext cx="9144000" cy="1141851"/>
          </a:xfrm>
          <a:prstGeom prst="rect">
            <a:avLst/>
          </a:prstGeom>
          <a:solidFill>
            <a:schemeClr val="bg1"/>
          </a:solidFill>
        </p:spPr>
        <p:txBody>
          <a:bodyPr wrap="square" rtlCol="0">
            <a:spAutoFit/>
          </a:bodyPr>
          <a:lstStyle/>
          <a:p>
            <a:pPr algn="ctr">
              <a:lnSpc>
                <a:spcPct val="110000"/>
              </a:lnSpc>
            </a:pPr>
            <a:r>
              <a:rPr lang="en-US" sz="4000" dirty="0">
                <a:solidFill>
                  <a:schemeClr val="tx1">
                    <a:lumMod val="50000"/>
                    <a:lumOff val="50000"/>
                  </a:schemeClr>
                </a:solidFill>
                <a:latin typeface="Myriad Pro"/>
                <a:cs typeface="Myriad Pro"/>
              </a:rPr>
              <a:t>CAP CLASSIQUE</a:t>
            </a:r>
          </a:p>
          <a:p>
            <a:pPr algn="ctr">
              <a:lnSpc>
                <a:spcPct val="110000"/>
              </a:lnSpc>
            </a:pPr>
            <a:r>
              <a:rPr lang="en-US" sz="2200" dirty="0">
                <a:solidFill>
                  <a:schemeClr val="tx1">
                    <a:lumMod val="50000"/>
                    <a:lumOff val="50000"/>
                  </a:schemeClr>
                </a:solidFill>
                <a:latin typeface="Myriad Pro"/>
                <a:cs typeface="Myriad Pro"/>
              </a:rPr>
              <a:t>Uniquely South African</a:t>
            </a:r>
          </a:p>
        </p:txBody>
      </p:sp>
      <p:grpSp>
        <p:nvGrpSpPr>
          <p:cNvPr id="5" name="Group 4"/>
          <p:cNvGrpSpPr/>
          <p:nvPr/>
        </p:nvGrpSpPr>
        <p:grpSpPr>
          <a:xfrm>
            <a:off x="-13562" y="400949"/>
            <a:ext cx="369332" cy="1119517"/>
            <a:chOff x="-13562" y="400949"/>
            <a:chExt cx="369332" cy="1119517"/>
          </a:xfrm>
        </p:grpSpPr>
        <p:sp>
          <p:nvSpPr>
            <p:cNvPr id="6" name="Rectangle 5"/>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382551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7999"/>
          </a:xfrm>
          <a:prstGeom prst="rect">
            <a:avLst/>
          </a:prstGeom>
        </p:spPr>
      </p:pic>
    </p:spTree>
    <p:extLst>
      <p:ext uri="{BB962C8B-B14F-4D97-AF65-F5344CB8AC3E}">
        <p14:creationId xmlns:p14="http://schemas.microsoft.com/office/powerpoint/2010/main" val="2945775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1072" y="237433"/>
            <a:ext cx="8011766" cy="4057521"/>
          </a:xfrm>
          <a:prstGeom prst="rect">
            <a:avLst/>
          </a:prstGeom>
        </p:spPr>
        <p:txBody>
          <a:bodyPr wrap="square">
            <a:spAutoFit/>
          </a:bodyPr>
          <a:lstStyle/>
          <a:p>
            <a:pPr>
              <a:spcAft>
                <a:spcPts val="1400"/>
              </a:spcAft>
            </a:pPr>
            <a:r>
              <a:rPr lang="en-US" sz="3000" dirty="0">
                <a:solidFill>
                  <a:srgbClr val="7F7F7F"/>
                </a:solidFill>
                <a:latin typeface="Myriad Pro"/>
                <a:cs typeface="Myriad Pro"/>
              </a:rPr>
              <a:t>Vinification</a:t>
            </a:r>
            <a:endParaRPr lang="en-US" sz="3000" b="1"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Vinification of Cap Classique is not controlled, but whole bunch pressing is preferred and recommended. </a:t>
            </a:r>
          </a:p>
          <a:p>
            <a:pPr>
              <a:spcAft>
                <a:spcPts val="600"/>
              </a:spcAft>
            </a:pPr>
            <a:endParaRPr lang="en-US" sz="800"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The use of stainless steel and wooden barrels is permitted. As from June 2021, the legal minimum time on the lees is 12 months, but many producers allow their wines longer on the lees. </a:t>
            </a:r>
          </a:p>
          <a:p>
            <a:pPr>
              <a:spcAft>
                <a:spcPts val="600"/>
              </a:spcAft>
            </a:pPr>
            <a:endParaRPr lang="en-US" sz="800" dirty="0">
              <a:solidFill>
                <a:srgbClr val="7F7F7F"/>
              </a:solidFill>
              <a:latin typeface="Myriad Pro"/>
              <a:cs typeface="Myriad Pro"/>
            </a:endParaRPr>
          </a:p>
          <a:p>
            <a:pPr>
              <a:spcAft>
                <a:spcPts val="600"/>
              </a:spcAft>
            </a:pPr>
            <a:r>
              <a:rPr lang="en-US" sz="2000" dirty="0">
                <a:solidFill>
                  <a:srgbClr val="7F7F7F"/>
                </a:solidFill>
                <a:latin typeface="Myriad Pro"/>
                <a:cs typeface="Myriad Pro"/>
              </a:rPr>
              <a:t>Other regulations for Cap Classique are that the bottle needs to be a minimum of three bars of pressure and that the same bottle as the wine was fermented in goes to market.</a:t>
            </a:r>
          </a:p>
        </p:txBody>
      </p:sp>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149533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8536" y="300952"/>
            <a:ext cx="8001000" cy="6119624"/>
          </a:xfrm>
          <a:prstGeom prst="rect">
            <a:avLst/>
          </a:prstGeom>
        </p:spPr>
        <p:txBody>
          <a:bodyPr wrap="square">
            <a:spAutoFit/>
          </a:bodyPr>
          <a:lstStyle/>
          <a:p>
            <a:pPr>
              <a:spcAft>
                <a:spcPts val="1000"/>
              </a:spcAft>
            </a:pPr>
            <a:r>
              <a:rPr lang="en-US" sz="3000" dirty="0">
                <a:solidFill>
                  <a:srgbClr val="7F7F7F"/>
                </a:solidFill>
                <a:latin typeface="Myriad Pro"/>
                <a:cs typeface="Myriad Pro"/>
              </a:rPr>
              <a:t>Styles</a:t>
            </a:r>
          </a:p>
          <a:p>
            <a:pPr>
              <a:spcAft>
                <a:spcPts val="1000"/>
              </a:spcAft>
            </a:pPr>
            <a:r>
              <a:rPr lang="en-US" sz="2000" dirty="0">
                <a:solidFill>
                  <a:srgbClr val="7F7F7F"/>
                </a:solidFill>
              </a:rPr>
              <a:t>Cap Classique could be </a:t>
            </a:r>
            <a:r>
              <a:rPr lang="en-US" sz="2000" b="1" dirty="0">
                <a:solidFill>
                  <a:srgbClr val="7F7F7F"/>
                </a:solidFill>
              </a:rPr>
              <a:t>vintage</a:t>
            </a:r>
            <a:r>
              <a:rPr lang="en-US" sz="2000" dirty="0">
                <a:solidFill>
                  <a:srgbClr val="7F7F7F"/>
                </a:solidFill>
              </a:rPr>
              <a:t> dated or </a:t>
            </a:r>
            <a:r>
              <a:rPr lang="en-US" sz="2000" b="1" dirty="0">
                <a:solidFill>
                  <a:srgbClr val="7F7F7F"/>
                </a:solidFill>
              </a:rPr>
              <a:t>non-vintage</a:t>
            </a:r>
            <a:r>
              <a:rPr lang="en-US" sz="2000" dirty="0">
                <a:solidFill>
                  <a:srgbClr val="7F7F7F"/>
                </a:solidFill>
              </a:rPr>
              <a:t>. (Vintage dated </a:t>
            </a:r>
            <a:br>
              <a:rPr lang="en-US" sz="2000" dirty="0">
                <a:solidFill>
                  <a:srgbClr val="7F7F7F"/>
                </a:solidFill>
              </a:rPr>
            </a:br>
            <a:r>
              <a:rPr lang="en-US" sz="2000" dirty="0">
                <a:solidFill>
                  <a:srgbClr val="7F7F7F"/>
                </a:solidFill>
              </a:rPr>
              <a:t>Cap Classique was not given a separate category, as a large proportion of the wines are bottled with a vintage date, regardless of the quality of the wine.) Vintage therefore is not a quality guarantee.</a:t>
            </a:r>
            <a:endParaRPr lang="en-GB" sz="2000" dirty="0">
              <a:solidFill>
                <a:srgbClr val="7F7F7F"/>
              </a:solidFill>
            </a:endParaRPr>
          </a:p>
          <a:p>
            <a:pPr>
              <a:spcAft>
                <a:spcPts val="1000"/>
              </a:spcAft>
            </a:pPr>
            <a:r>
              <a:rPr lang="en-US" sz="2000" b="1" dirty="0">
                <a:solidFill>
                  <a:srgbClr val="7F7F7F"/>
                </a:solidFill>
              </a:rPr>
              <a:t>Different styles: </a:t>
            </a:r>
            <a:endParaRPr lang="en-GB" sz="2000" dirty="0">
              <a:solidFill>
                <a:srgbClr val="7F7F7F"/>
              </a:solidFill>
            </a:endParaRPr>
          </a:p>
          <a:p>
            <a:pPr lvl="1">
              <a:spcAft>
                <a:spcPts val="1000"/>
              </a:spcAft>
            </a:pPr>
            <a:r>
              <a:rPr lang="en-US" sz="2000" b="1" dirty="0">
                <a:solidFill>
                  <a:srgbClr val="7F7F7F"/>
                </a:solidFill>
              </a:rPr>
              <a:t>Blanc de Blancs</a:t>
            </a:r>
            <a:r>
              <a:rPr lang="en-US" sz="2000" dirty="0">
                <a:solidFill>
                  <a:srgbClr val="7F7F7F"/>
                </a:solidFill>
              </a:rPr>
              <a:t> is made only from white grapes. </a:t>
            </a:r>
            <a:br>
              <a:rPr lang="en-GB" sz="2000" dirty="0">
                <a:solidFill>
                  <a:srgbClr val="7F7F7F"/>
                </a:solidFill>
              </a:rPr>
            </a:br>
            <a:r>
              <a:rPr lang="en-US" sz="2000" b="1" dirty="0">
                <a:solidFill>
                  <a:srgbClr val="7F7F7F"/>
                </a:solidFill>
              </a:rPr>
              <a:t>Blanc de Noir </a:t>
            </a:r>
            <a:r>
              <a:rPr lang="en-US" sz="2000" dirty="0">
                <a:solidFill>
                  <a:srgbClr val="7F7F7F"/>
                </a:solidFill>
              </a:rPr>
              <a:t>is made only from red grapes. </a:t>
            </a:r>
            <a:br>
              <a:rPr lang="en-GB" sz="2000" dirty="0">
                <a:solidFill>
                  <a:srgbClr val="7F7F7F"/>
                </a:solidFill>
              </a:rPr>
            </a:br>
            <a:r>
              <a:rPr lang="en-US" sz="2000" b="1" dirty="0">
                <a:solidFill>
                  <a:srgbClr val="7F7F7F"/>
                </a:solidFill>
              </a:rPr>
              <a:t>Normal blends </a:t>
            </a:r>
            <a:r>
              <a:rPr lang="en-US" sz="2000" dirty="0">
                <a:solidFill>
                  <a:srgbClr val="7F7F7F"/>
                </a:solidFill>
              </a:rPr>
              <a:t>(white predominant or vice versa) </a:t>
            </a:r>
            <a:br>
              <a:rPr lang="en-GB" sz="2000" dirty="0">
                <a:solidFill>
                  <a:srgbClr val="7F7F7F"/>
                </a:solidFill>
              </a:rPr>
            </a:br>
            <a:r>
              <a:rPr lang="en-US" sz="2000" b="1" dirty="0">
                <a:solidFill>
                  <a:srgbClr val="7F7F7F"/>
                </a:solidFill>
              </a:rPr>
              <a:t>Rosé</a:t>
            </a:r>
            <a:r>
              <a:rPr lang="en-US" sz="2000" dirty="0">
                <a:solidFill>
                  <a:srgbClr val="7F7F7F"/>
                </a:solidFill>
              </a:rPr>
              <a:t> also has its own category.</a:t>
            </a:r>
            <a:br>
              <a:rPr lang="en-GB" sz="2000" dirty="0">
                <a:solidFill>
                  <a:srgbClr val="7F7F7F"/>
                </a:solidFill>
              </a:rPr>
            </a:br>
            <a:r>
              <a:rPr lang="en-US" sz="2000" b="1" dirty="0">
                <a:solidFill>
                  <a:srgbClr val="7F7F7F"/>
                </a:solidFill>
              </a:rPr>
              <a:t>Prestige/Icon</a:t>
            </a:r>
            <a:r>
              <a:rPr lang="en-US" sz="2000" dirty="0">
                <a:solidFill>
                  <a:srgbClr val="7F7F7F"/>
                </a:solidFill>
              </a:rPr>
              <a:t> – Normally expressing extended lees contact time (three years +) indicating ultra-premium. </a:t>
            </a:r>
            <a:endParaRPr lang="en-GB" sz="2000" dirty="0">
              <a:solidFill>
                <a:srgbClr val="7F7F7F"/>
              </a:solidFill>
            </a:endParaRPr>
          </a:p>
          <a:p>
            <a:pPr>
              <a:spcAft>
                <a:spcPts val="1000"/>
              </a:spcAft>
            </a:pPr>
            <a:r>
              <a:rPr lang="en-US" sz="2000" dirty="0">
                <a:solidFill>
                  <a:srgbClr val="7F7F7F"/>
                </a:solidFill>
              </a:rPr>
              <a:t>A big development is the so-called </a:t>
            </a:r>
            <a:r>
              <a:rPr lang="en-US" sz="2000" b="1" dirty="0">
                <a:solidFill>
                  <a:srgbClr val="7F7F7F"/>
                </a:solidFill>
              </a:rPr>
              <a:t>Nectar</a:t>
            </a:r>
            <a:r>
              <a:rPr lang="en-US" sz="2000" dirty="0">
                <a:solidFill>
                  <a:srgbClr val="7F7F7F"/>
                </a:solidFill>
              </a:rPr>
              <a:t> category that originated from Demi-Sec. This category ranges from 20g/l to 40g/l and the reference on the label is Nectar (no prescribed sugar reference). Demi-Sec still </a:t>
            </a:r>
            <a:br>
              <a:rPr lang="en-US" sz="2000" dirty="0">
                <a:solidFill>
                  <a:srgbClr val="7F7F7F"/>
                </a:solidFill>
              </a:rPr>
            </a:br>
            <a:r>
              <a:rPr lang="en-US" sz="2000" dirty="0">
                <a:solidFill>
                  <a:srgbClr val="7F7F7F"/>
                </a:solidFill>
              </a:rPr>
              <a:t>adheres to the OIV regulation. </a:t>
            </a:r>
            <a:endParaRPr lang="en-GB" sz="2000" dirty="0">
              <a:solidFill>
                <a:srgbClr val="7F7F7F"/>
              </a:solidFill>
            </a:endParaRPr>
          </a:p>
          <a:p>
            <a:pPr>
              <a:spcAft>
                <a:spcPts val="1000"/>
              </a:spcAft>
            </a:pPr>
            <a:endParaRPr lang="en-US" dirty="0">
              <a:solidFill>
                <a:srgbClr val="7F7F7F"/>
              </a:solidFill>
              <a:latin typeface="Myriad Pro"/>
              <a:cs typeface="Myriad Pro"/>
            </a:endParaRPr>
          </a:p>
        </p:txBody>
      </p:sp>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9688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9" y="8264"/>
            <a:ext cx="9142571" cy="6856928"/>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2728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54737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0" y="403225"/>
            <a:ext cx="8343900" cy="6034088"/>
          </a:xfrm>
          <a:prstGeom prst="rect">
            <a:avLst/>
          </a:prstGeom>
        </p:spPr>
      </p:pic>
    </p:spTree>
    <p:extLst>
      <p:ext uri="{BB962C8B-B14F-4D97-AF65-F5344CB8AC3E}">
        <p14:creationId xmlns:p14="http://schemas.microsoft.com/office/powerpoint/2010/main" val="148075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C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630441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48"/>
            <a:ext cx="8343900" cy="603636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981589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28D7F0-181C-05AD-CBBA-5AC3ABCDB4E5}"/>
              </a:ext>
            </a:extLst>
          </p:cNvPr>
          <p:cNvPicPr>
            <a:picLocks noChangeAspect="1"/>
          </p:cNvPicPr>
          <p:nvPr/>
        </p:nvPicPr>
        <p:blipFill rotWithShape="1">
          <a:blip r:embed="rId3"/>
          <a:srcRect l="58116" t="58841" r="6377" b="18420"/>
          <a:stretch/>
        </p:blipFill>
        <p:spPr>
          <a:xfrm>
            <a:off x="5897218" y="4757530"/>
            <a:ext cx="3194084" cy="1393025"/>
          </a:xfrm>
          <a:prstGeom prst="rect">
            <a:avLst/>
          </a:prstGeom>
        </p:spPr>
      </p:pic>
      <p:pic>
        <p:nvPicPr>
          <p:cNvPr id="11" name="Picture 10">
            <a:extLst>
              <a:ext uri="{FF2B5EF4-FFF2-40B4-BE49-F238E27FC236}">
                <a16:creationId xmlns:a16="http://schemas.microsoft.com/office/drawing/2014/main" id="{FD8A1E1D-7E3D-AA8C-7AC0-3C13ABB21D65}"/>
              </a:ext>
            </a:extLst>
          </p:cNvPr>
          <p:cNvPicPr>
            <a:picLocks noChangeAspect="1"/>
          </p:cNvPicPr>
          <p:nvPr/>
        </p:nvPicPr>
        <p:blipFill>
          <a:blip r:embed="rId4"/>
          <a:stretch>
            <a:fillRect/>
          </a:stretch>
        </p:blipFill>
        <p:spPr>
          <a:xfrm>
            <a:off x="6138226" y="2578887"/>
            <a:ext cx="2953076" cy="2178643"/>
          </a:xfrm>
          <a:prstGeom prst="rect">
            <a:avLst/>
          </a:prstGeom>
        </p:spPr>
      </p:pic>
      <p:pic>
        <p:nvPicPr>
          <p:cNvPr id="6" name="Picture 5">
            <a:extLst>
              <a:ext uri="{FF2B5EF4-FFF2-40B4-BE49-F238E27FC236}">
                <a16:creationId xmlns:a16="http://schemas.microsoft.com/office/drawing/2014/main" id="{9EA70C25-2D08-5113-E2D5-4093FD98DC72}"/>
              </a:ext>
            </a:extLst>
          </p:cNvPr>
          <p:cNvPicPr>
            <a:picLocks noChangeAspect="1"/>
          </p:cNvPicPr>
          <p:nvPr/>
        </p:nvPicPr>
        <p:blipFill>
          <a:blip r:embed="rId5"/>
          <a:stretch>
            <a:fillRect/>
          </a:stretch>
        </p:blipFill>
        <p:spPr>
          <a:xfrm>
            <a:off x="6079241" y="400950"/>
            <a:ext cx="3064759" cy="2421763"/>
          </a:xfrm>
          <a:prstGeom prst="rect">
            <a:avLst/>
          </a:prstGeom>
        </p:spPr>
      </p:pic>
      <p:pic>
        <p:nvPicPr>
          <p:cNvPr id="2" name="Picture 1" descr="MCCmadiba and obama.jpg"/>
          <p:cNvPicPr>
            <a:picLocks noChangeAspect="1"/>
          </p:cNvPicPr>
          <p:nvPr/>
        </p:nvPicPr>
        <p:blipFill rotWithShape="1">
          <a:blip r:embed="rId6" cstate="screen">
            <a:extLst>
              <a:ext uri="{28A0092B-C50C-407E-A947-70E740481C1C}">
                <a14:useLocalDpi xmlns:a14="http://schemas.microsoft.com/office/drawing/2010/main"/>
              </a:ext>
            </a:extLst>
          </a:blip>
          <a:srcRect t="5846" r="32743"/>
          <a:stretch/>
        </p:blipFill>
        <p:spPr>
          <a:xfrm>
            <a:off x="0" y="400950"/>
            <a:ext cx="6149009" cy="645705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32561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572458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6483" y="2866"/>
            <a:ext cx="8786109" cy="6858000"/>
          </a:xfrm>
          <a:prstGeom prst="rect">
            <a:avLst/>
          </a:prstGeom>
        </p:spPr>
      </p:pic>
      <p:grpSp>
        <p:nvGrpSpPr>
          <p:cNvPr id="11" name="Group 10"/>
          <p:cNvGrpSpPr/>
          <p:nvPr/>
        </p:nvGrpSpPr>
        <p:grpSpPr>
          <a:xfrm>
            <a:off x="-13562" y="400949"/>
            <a:ext cx="369332" cy="1119517"/>
            <a:chOff x="-13562" y="400949"/>
            <a:chExt cx="369332" cy="1119517"/>
          </a:xfrm>
        </p:grpSpPr>
        <p:sp>
          <p:nvSpPr>
            <p:cNvPr id="12" name="Rectangle 11"/>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155677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910" y="233938"/>
            <a:ext cx="7553618" cy="6439009"/>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344266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5.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49" y="400949"/>
            <a:ext cx="8343901" cy="508862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1051976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463675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741943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398462"/>
            <a:ext cx="8343900" cy="6094413"/>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050763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2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50"/>
            <a:ext cx="8343900" cy="6091925"/>
          </a:xfrm>
          <a:prstGeom prst="rect">
            <a:avLst/>
          </a:prstGeom>
        </p:spPr>
      </p:pic>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242244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C food paring oyster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560979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C food paring swee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4482" y="427322"/>
            <a:ext cx="8343900" cy="6094413"/>
          </a:xfrm>
          <a:prstGeom prst="rect">
            <a:avLst/>
          </a:prstGeom>
        </p:spPr>
      </p:pic>
      <p:grpSp>
        <p:nvGrpSpPr>
          <p:cNvPr id="4" name="Group 3"/>
          <p:cNvGrpSpPr/>
          <p:nvPr/>
        </p:nvGrpSpPr>
        <p:grpSpPr>
          <a:xfrm>
            <a:off x="-13562" y="400949"/>
            <a:ext cx="369332" cy="1119517"/>
            <a:chOff x="-13562" y="400949"/>
            <a:chExt cx="369332" cy="1119517"/>
          </a:xfrm>
        </p:grpSpPr>
        <p:sp>
          <p:nvSpPr>
            <p:cNvPr id="5" name="Rectangle 4"/>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487463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3817269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562" y="400949"/>
            <a:ext cx="369332" cy="1119517"/>
            <a:chOff x="-13562" y="400949"/>
            <a:chExt cx="369332" cy="1119517"/>
          </a:xfrm>
        </p:grpSpPr>
        <p:sp>
          <p:nvSpPr>
            <p:cNvPr id="4" name="Rectangle 3"/>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
        <p:nvSpPr>
          <p:cNvPr id="6" name="Rectangle 5"/>
          <p:cNvSpPr/>
          <p:nvPr/>
        </p:nvSpPr>
        <p:spPr>
          <a:xfrm>
            <a:off x="400050" y="2149665"/>
            <a:ext cx="8332759" cy="2195473"/>
          </a:xfrm>
          <a:prstGeom prst="rect">
            <a:avLst/>
          </a:prstGeom>
        </p:spPr>
        <p:txBody>
          <a:bodyPr wrap="square">
            <a:spAutoFit/>
          </a:bodyPr>
          <a:lstStyle/>
          <a:p>
            <a:pPr algn="ctr">
              <a:lnSpc>
                <a:spcPct val="120000"/>
              </a:lnSpc>
              <a:spcAft>
                <a:spcPts val="2000"/>
              </a:spcAft>
            </a:pPr>
            <a:r>
              <a:rPr lang="en-US" sz="2000" dirty="0">
                <a:solidFill>
                  <a:schemeClr val="tx1">
                    <a:lumMod val="50000"/>
                    <a:lumOff val="50000"/>
                  </a:schemeClr>
                </a:solidFill>
                <a:latin typeface="Myriad Pro"/>
                <a:cs typeface="Myriad Pro"/>
              </a:rPr>
              <a:t>“Cap Classique volumes are doubling every 4.5 years, </a:t>
            </a:r>
            <a:br>
              <a:rPr lang="en-US" sz="2000" dirty="0">
                <a:solidFill>
                  <a:schemeClr val="tx1">
                    <a:lumMod val="50000"/>
                    <a:lumOff val="50000"/>
                  </a:schemeClr>
                </a:solidFill>
                <a:latin typeface="Myriad Pro"/>
                <a:cs typeface="Myriad Pro"/>
              </a:rPr>
            </a:br>
            <a:r>
              <a:rPr lang="en-US" sz="2000" dirty="0">
                <a:solidFill>
                  <a:schemeClr val="tx1">
                    <a:lumMod val="50000"/>
                    <a:lumOff val="50000"/>
                  </a:schemeClr>
                </a:solidFill>
                <a:latin typeface="Myriad Pro"/>
                <a:cs typeface="Myriad Pro"/>
              </a:rPr>
              <a:t>making it one of the most exciting categories in the</a:t>
            </a:r>
            <a:br>
              <a:rPr lang="en-US" sz="2000" dirty="0">
                <a:solidFill>
                  <a:schemeClr val="tx1">
                    <a:lumMod val="50000"/>
                    <a:lumOff val="50000"/>
                  </a:schemeClr>
                </a:solidFill>
                <a:latin typeface="Myriad Pro"/>
                <a:cs typeface="Myriad Pro"/>
              </a:rPr>
            </a:br>
            <a:r>
              <a:rPr lang="en-US" sz="2000" dirty="0">
                <a:solidFill>
                  <a:schemeClr val="tx1">
                    <a:lumMod val="50000"/>
                    <a:lumOff val="50000"/>
                  </a:schemeClr>
                </a:solidFill>
                <a:latin typeface="Myriad Pro"/>
                <a:cs typeface="Myriad Pro"/>
              </a:rPr>
              <a:t> South African wine industry.”</a:t>
            </a:r>
          </a:p>
          <a:p>
            <a:pPr algn="ctr">
              <a:lnSpc>
                <a:spcPct val="120000"/>
              </a:lnSpc>
              <a:spcAft>
                <a:spcPts val="2000"/>
              </a:spcAft>
            </a:pPr>
            <a:r>
              <a:rPr lang="en-US" dirty="0">
                <a:solidFill>
                  <a:srgbClr val="7F7F7F"/>
                </a:solidFill>
                <a:latin typeface="Myriad Pro"/>
                <a:cs typeface="Myriad Pro"/>
              </a:rPr>
              <a:t>–</a:t>
            </a:r>
            <a:r>
              <a:rPr lang="en-US" dirty="0">
                <a:solidFill>
                  <a:schemeClr val="tx1">
                    <a:lumMod val="50000"/>
                    <a:lumOff val="50000"/>
                  </a:schemeClr>
                </a:solidFill>
                <a:latin typeface="Myriad Pro"/>
                <a:cs typeface="Myriad Pro"/>
              </a:rPr>
              <a:t> Pieter Ferreira, COO at Graham Beck and chairman of the Cap Classique Producers Association</a:t>
            </a:r>
            <a:endParaRPr lang="en-GB" dirty="0">
              <a:solidFill>
                <a:schemeClr val="tx1">
                  <a:lumMod val="50000"/>
                  <a:lumOff val="50000"/>
                </a:schemeClr>
              </a:solidFill>
              <a:latin typeface="Myriad Pro"/>
              <a:cs typeface="Myriad Pro"/>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4040682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pic>
        <p:nvPicPr>
          <p:cNvPr id="3" name="Picture 2">
            <a:extLst>
              <a:ext uri="{FF2B5EF4-FFF2-40B4-BE49-F238E27FC236}">
                <a16:creationId xmlns:a16="http://schemas.microsoft.com/office/drawing/2014/main" id="{05196ED3-4EC6-2372-70B7-F5F4E3BDC861}"/>
              </a:ext>
            </a:extLst>
          </p:cNvPr>
          <p:cNvPicPr>
            <a:picLocks noChangeAspect="1"/>
          </p:cNvPicPr>
          <p:nvPr/>
        </p:nvPicPr>
        <p:blipFill>
          <a:blip r:embed="rId4"/>
          <a:srcRect/>
          <a:stretch/>
        </p:blipFill>
        <p:spPr>
          <a:xfrm>
            <a:off x="1301890" y="263192"/>
            <a:ext cx="7571680" cy="5356896"/>
          </a:xfrm>
          <a:prstGeom prst="rect">
            <a:avLst/>
          </a:prstGeom>
        </p:spPr>
      </p:pic>
    </p:spTree>
    <p:extLst>
      <p:ext uri="{BB962C8B-B14F-4D97-AF65-F5344CB8AC3E}">
        <p14:creationId xmlns:p14="http://schemas.microsoft.com/office/powerpoint/2010/main" val="2056482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36"/>
            <a:ext cx="9142570" cy="6856928"/>
          </a:xfrm>
          <a:prstGeom prst="rect">
            <a:avLst/>
          </a:prstGeom>
        </p:spPr>
      </p:pic>
      <p:sp>
        <p:nvSpPr>
          <p:cNvPr id="4" name="TextBox 3"/>
          <p:cNvSpPr txBox="1"/>
          <p:nvPr/>
        </p:nvSpPr>
        <p:spPr>
          <a:xfrm>
            <a:off x="661940" y="5596761"/>
            <a:ext cx="7897673" cy="459100"/>
          </a:xfrm>
          <a:prstGeom prst="rect">
            <a:avLst/>
          </a:prstGeom>
          <a:solidFill>
            <a:schemeClr val="bg1"/>
          </a:solidFill>
        </p:spPr>
        <p:txBody>
          <a:bodyPr wrap="square" rtlCol="0">
            <a:spAutoFit/>
          </a:bodyPr>
          <a:lstStyle/>
          <a:p>
            <a:pPr algn="ctr">
              <a:lnSpc>
                <a:spcPct val="110000"/>
              </a:lnSpc>
            </a:pPr>
            <a:r>
              <a:rPr lang="en-US" sz="2200" dirty="0">
                <a:solidFill>
                  <a:schemeClr val="tx1">
                    <a:lumMod val="50000"/>
                    <a:lumOff val="50000"/>
                  </a:schemeClr>
                </a:solidFill>
                <a:latin typeface="Myriad Pro"/>
                <a:cs typeface="Myriad Pro"/>
              </a:rPr>
              <a:t>THE END</a:t>
            </a:r>
          </a:p>
        </p:txBody>
      </p:sp>
      <p:grpSp>
        <p:nvGrpSpPr>
          <p:cNvPr id="5" name="Group 4"/>
          <p:cNvGrpSpPr/>
          <p:nvPr/>
        </p:nvGrpSpPr>
        <p:grpSpPr>
          <a:xfrm>
            <a:off x="-13562" y="400949"/>
            <a:ext cx="369332" cy="1119517"/>
            <a:chOff x="-13562" y="400949"/>
            <a:chExt cx="369332" cy="1119517"/>
          </a:xfrm>
        </p:grpSpPr>
        <p:sp>
          <p:nvSpPr>
            <p:cNvPr id="6" name="Rectangle 5"/>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3203730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2571" cy="6858000"/>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409117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0948"/>
            <a:ext cx="8343900" cy="6036365"/>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290825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1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1" y="403225"/>
            <a:ext cx="8343900" cy="6034088"/>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spTree>
    <p:extLst>
      <p:ext uri="{BB962C8B-B14F-4D97-AF65-F5344CB8AC3E}">
        <p14:creationId xmlns:p14="http://schemas.microsoft.com/office/powerpoint/2010/main" val="1655246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CC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0050" y="400948"/>
            <a:ext cx="8343899" cy="5098703"/>
          </a:xfrm>
          <a:prstGeom prst="rect">
            <a:avLst/>
          </a:prstGeom>
        </p:spPr>
      </p:pic>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Tree>
    <p:extLst>
      <p:ext uri="{BB962C8B-B14F-4D97-AF65-F5344CB8AC3E}">
        <p14:creationId xmlns:p14="http://schemas.microsoft.com/office/powerpoint/2010/main" val="8599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670" y="5644335"/>
            <a:ext cx="1062900" cy="1028612"/>
          </a:xfrm>
          <a:prstGeom prst="rect">
            <a:avLst/>
          </a:prstGeom>
        </p:spPr>
      </p:pic>
      <p:sp>
        <p:nvSpPr>
          <p:cNvPr id="7" name="Rectangle 6"/>
          <p:cNvSpPr/>
          <p:nvPr/>
        </p:nvSpPr>
        <p:spPr>
          <a:xfrm>
            <a:off x="729198" y="277462"/>
            <a:ext cx="8414802" cy="1261884"/>
          </a:xfrm>
          <a:prstGeom prst="rect">
            <a:avLst/>
          </a:prstGeom>
        </p:spPr>
        <p:txBody>
          <a:bodyPr wrap="square">
            <a:spAutoFit/>
          </a:bodyPr>
          <a:lstStyle/>
          <a:p>
            <a:pPr algn="ctr">
              <a:spcAft>
                <a:spcPts val="600"/>
              </a:spcAft>
            </a:pPr>
            <a:r>
              <a:rPr lang="en-US" sz="3000" dirty="0">
                <a:solidFill>
                  <a:schemeClr val="bg1">
                    <a:lumMod val="50000"/>
                  </a:schemeClr>
                </a:solidFill>
                <a:latin typeface="Myriad Pro"/>
                <a:cs typeface="Myriad Pro"/>
              </a:rPr>
              <a:t>Top 20 South African Cap Classique </a:t>
            </a:r>
            <a:br>
              <a:rPr lang="en-US" sz="3000" dirty="0">
                <a:solidFill>
                  <a:schemeClr val="bg1">
                    <a:lumMod val="50000"/>
                  </a:schemeClr>
                </a:solidFill>
                <a:latin typeface="Myriad Pro"/>
                <a:cs typeface="Myriad Pro"/>
              </a:rPr>
            </a:br>
            <a:r>
              <a:rPr lang="en-US" sz="3000" dirty="0">
                <a:solidFill>
                  <a:schemeClr val="bg1">
                    <a:lumMod val="50000"/>
                  </a:schemeClr>
                </a:solidFill>
                <a:latin typeface="Myriad Pro"/>
                <a:cs typeface="Myriad Pro"/>
              </a:rPr>
              <a:t>Export Markets</a:t>
            </a:r>
            <a:br>
              <a:rPr lang="en-US" sz="3000" dirty="0">
                <a:solidFill>
                  <a:schemeClr val="bg1">
                    <a:lumMod val="50000"/>
                  </a:schemeClr>
                </a:solidFill>
                <a:latin typeface="Myriad Pro"/>
                <a:cs typeface="Myriad Pro"/>
              </a:rPr>
            </a:br>
            <a:r>
              <a:rPr lang="en-US" sz="1600" dirty="0">
                <a:solidFill>
                  <a:schemeClr val="bg1">
                    <a:lumMod val="50000"/>
                  </a:schemeClr>
                </a:solidFill>
                <a:latin typeface="Myriad Pro"/>
                <a:cs typeface="Myriad Pro"/>
              </a:rPr>
              <a:t>Rolling Shipments (1 Jul</a:t>
            </a:r>
            <a:r>
              <a:rPr lang="mr-IN" sz="1600" dirty="0">
                <a:solidFill>
                  <a:schemeClr val="bg1">
                    <a:lumMod val="50000"/>
                  </a:schemeClr>
                </a:solidFill>
                <a:latin typeface="Myriad Pro"/>
                <a:cs typeface="Myriad Pro"/>
              </a:rPr>
              <a:t>–</a:t>
            </a:r>
            <a:r>
              <a:rPr lang="en-US" sz="1600" dirty="0">
                <a:solidFill>
                  <a:schemeClr val="bg1">
                    <a:lumMod val="50000"/>
                  </a:schemeClr>
                </a:solidFill>
                <a:latin typeface="Myriad Pro"/>
                <a:cs typeface="Myriad Pro"/>
              </a:rPr>
              <a:t>30 Jun 2024 vs 2023)</a:t>
            </a:r>
          </a:p>
        </p:txBody>
      </p:sp>
      <p:grpSp>
        <p:nvGrpSpPr>
          <p:cNvPr id="8" name="Group 7"/>
          <p:cNvGrpSpPr/>
          <p:nvPr/>
        </p:nvGrpSpPr>
        <p:grpSpPr>
          <a:xfrm>
            <a:off x="-13562" y="400949"/>
            <a:ext cx="369332" cy="1119517"/>
            <a:chOff x="-13562" y="400949"/>
            <a:chExt cx="369332" cy="1119517"/>
          </a:xfrm>
        </p:grpSpPr>
        <p:sp>
          <p:nvSpPr>
            <p:cNvPr id="9" name="Rectangle 8"/>
            <p:cNvSpPr/>
            <p:nvPr/>
          </p:nvSpPr>
          <p:spPr>
            <a:xfrm>
              <a:off x="0" y="400950"/>
              <a:ext cx="342899" cy="1119515"/>
            </a:xfrm>
            <a:prstGeom prst="rect">
              <a:avLst/>
            </a:prstGeom>
            <a:solidFill>
              <a:srgbClr val="063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rot="16200000">
              <a:off x="-388655" y="776042"/>
              <a:ext cx="1119517" cy="369332"/>
            </a:xfrm>
            <a:prstGeom prst="rect">
              <a:avLst/>
            </a:prstGeom>
            <a:noFill/>
          </p:spPr>
          <p:txBody>
            <a:bodyPr wrap="square" rtlCol="0">
              <a:spAutoFit/>
            </a:bodyPr>
            <a:lstStyle/>
            <a:p>
              <a:pPr algn="ctr"/>
              <a:r>
                <a:rPr lang="en-US" spc="200" dirty="0">
                  <a:solidFill>
                    <a:schemeClr val="bg1"/>
                  </a:solidFill>
                  <a:latin typeface="Myriad Pro"/>
                  <a:cs typeface="Myriad Pro"/>
                </a:rPr>
                <a:t>WOSA</a:t>
              </a:r>
            </a:p>
          </p:txBody>
        </p:sp>
      </p:grpSp>
      <p:pic>
        <p:nvPicPr>
          <p:cNvPr id="13" name="Picture 12">
            <a:extLst>
              <a:ext uri="{FF2B5EF4-FFF2-40B4-BE49-F238E27FC236}">
                <a16:creationId xmlns:a16="http://schemas.microsoft.com/office/drawing/2014/main" id="{B0D8746E-15D9-C6E7-2DDF-D00E58F504A9}"/>
              </a:ext>
            </a:extLst>
          </p:cNvPr>
          <p:cNvPicPr>
            <a:picLocks noChangeAspect="1"/>
          </p:cNvPicPr>
          <p:nvPr/>
        </p:nvPicPr>
        <p:blipFill rotWithShape="1">
          <a:blip r:embed="rId4"/>
          <a:srcRect l="2237" t="22163" r="2673" b="2705"/>
          <a:stretch/>
        </p:blipFill>
        <p:spPr>
          <a:xfrm>
            <a:off x="811033" y="1665116"/>
            <a:ext cx="7593496" cy="3903199"/>
          </a:xfrm>
          <a:prstGeom prst="rect">
            <a:avLst/>
          </a:prstGeom>
        </p:spPr>
      </p:pic>
    </p:spTree>
    <p:extLst>
      <p:ext uri="{BB962C8B-B14F-4D97-AF65-F5344CB8AC3E}">
        <p14:creationId xmlns:p14="http://schemas.microsoft.com/office/powerpoint/2010/main" val="3326728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68609" y="466609"/>
            <a:ext cx="6140131" cy="5945206"/>
          </a:xfrm>
          <a:prstGeom prst="rect">
            <a:avLst/>
          </a:prstGeom>
        </p:spPr>
      </p:pic>
    </p:spTree>
    <p:extLst>
      <p:ext uri="{BB962C8B-B14F-4D97-AF65-F5344CB8AC3E}">
        <p14:creationId xmlns:p14="http://schemas.microsoft.com/office/powerpoint/2010/main" val="1787052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TotalTime>
  <Words>1307</Words>
  <Application>Microsoft Macintosh PowerPoint</Application>
  <PresentationFormat>On-screen Show (4:3)</PresentationFormat>
  <Paragraphs>92</Paragraphs>
  <Slides>30</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private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moodie</dc:creator>
  <cp:lastModifiedBy>Vanessa Weber</cp:lastModifiedBy>
  <cp:revision>110</cp:revision>
  <dcterms:created xsi:type="dcterms:W3CDTF">2014-08-19T08:40:00Z</dcterms:created>
  <dcterms:modified xsi:type="dcterms:W3CDTF">2024-09-10T06:40:13Z</dcterms:modified>
</cp:coreProperties>
</file>